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56" r:id="rId6"/>
    <p:sldId id="257" r:id="rId7"/>
    <p:sldId id="262" r:id="rId8"/>
    <p:sldId id="258" r:id="rId9"/>
    <p:sldId id="259" r:id="rId10"/>
    <p:sldId id="272" r:id="rId11"/>
    <p:sldId id="260" r:id="rId12"/>
    <p:sldId id="261" r:id="rId13"/>
    <p:sldId id="269" r:id="rId14"/>
    <p:sldId id="270" r:id="rId15"/>
    <p:sldId id="271" r:id="rId16"/>
    <p:sldId id="263" r:id="rId17"/>
    <p:sldId id="273" r:id="rId18"/>
    <p:sldId id="266" r:id="rId19"/>
    <p:sldId id="267" r:id="rId20"/>
    <p:sldId id="268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4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9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4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43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1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37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36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8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06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1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3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86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95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56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93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9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2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30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77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04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75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6034" y="1600200"/>
            <a:ext cx="9446684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altLang="en-US" noProof="0" smtClean="0"/>
              <a:t>Kliknij, aby edytować styl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6034" y="2819400"/>
            <a:ext cx="7008284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 altLang="en-US" noProof="0" smtClean="0"/>
              <a:t>Kliknij, aby edytować styl wzorca podtytułu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8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29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94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17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39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2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724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66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14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04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35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92633" y="685801"/>
            <a:ext cx="2362200" cy="5440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706033" y="685801"/>
            <a:ext cx="6883400" cy="544036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0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6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26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788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9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6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90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55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780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59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95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3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2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1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1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1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6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5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7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6033" y="685800"/>
            <a:ext cx="9448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033" y="1600201"/>
            <a:ext cx="7010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5"/>
            <a:ext cx="2844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5"/>
            <a:ext cx="3860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5"/>
            <a:ext cx="2844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4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1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1276" y="1809958"/>
            <a:ext cx="9933992" cy="311807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Sieć </a:t>
            </a:r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Współpracy 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i </a:t>
            </a:r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Samokształcenia Nauczycieli Wychowania Przedszkolnego</a:t>
            </a:r>
            <a:b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w 2019 roku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85681" y="5343375"/>
            <a:ext cx="9144000" cy="503431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rgbClr val="002060"/>
                </a:solidFill>
                <a:latin typeface="Arial Narrow" panose="020B0506020202030204" pitchFamily="34" charset="0"/>
              </a:rPr>
              <a:t>Koordynator Agnieszka Lasota</a:t>
            </a:r>
            <a:endParaRPr lang="en-US" sz="2800" dirty="0">
              <a:solidFill>
                <a:srgbClr val="002060"/>
              </a:solidFill>
              <a:latin typeface="Arial Narrow" panose="020B0506020202030204" pitchFamily="34" charset="0"/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588990"/>
              </p:ext>
            </p:extLst>
          </p:nvPr>
        </p:nvGraphicFramePr>
        <p:xfrm>
          <a:off x="656972" y="240773"/>
          <a:ext cx="1366732" cy="1434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DRAW Home &amp; Students" r:id="rId3" imgW="763666" imgH="801900" progId="CorelDRAWHome.Graphic.18">
                  <p:embed/>
                </p:oleObj>
              </mc:Choice>
              <mc:Fallback>
                <p:oleObj name="CorelDRAW Home &amp; Students" r:id="rId3" imgW="763666" imgH="801900" progId="CorelDRAWHome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6972" y="240773"/>
                        <a:ext cx="1366732" cy="1434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2092715" y="773570"/>
            <a:ext cx="9958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/>
              <a:t>Wspomaganie</a:t>
            </a:r>
            <a:r>
              <a:rPr lang="en-US" u="sng" dirty="0"/>
              <a:t> </a:t>
            </a:r>
            <a:r>
              <a:rPr lang="en-US" u="sng" dirty="0" err="1"/>
              <a:t>Szkół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</a:t>
            </a:r>
            <a:r>
              <a:rPr lang="en-US" u="sng" dirty="0" err="1" smtClean="0"/>
              <a:t>Przedszkoli</a:t>
            </a:r>
            <a:r>
              <a:rPr lang="pl-PL" u="sng" dirty="0" smtClean="0"/>
              <a:t> </a:t>
            </a:r>
            <a:r>
              <a:rPr lang="en-US" u="sng" dirty="0" err="1" smtClean="0"/>
              <a:t>przez</a:t>
            </a:r>
            <a:r>
              <a:rPr lang="en-US" u="sng" dirty="0" smtClean="0"/>
              <a:t> </a:t>
            </a:r>
            <a:r>
              <a:rPr lang="en-US" u="sng" dirty="0" err="1"/>
              <a:t>Poradnię</a:t>
            </a:r>
            <a:r>
              <a:rPr lang="en-US" u="sng" dirty="0"/>
              <a:t> </a:t>
            </a:r>
            <a:r>
              <a:rPr lang="en-US" u="sng" dirty="0" err="1"/>
              <a:t>Psychologiczno</a:t>
            </a:r>
            <a:r>
              <a:rPr lang="en-US" u="sng" dirty="0"/>
              <a:t> – </a:t>
            </a:r>
            <a:r>
              <a:rPr lang="en-US" u="sng" dirty="0" err="1"/>
              <a:t>Pedagogiczną</a:t>
            </a:r>
            <a:r>
              <a:rPr lang="en-US" u="sng" dirty="0"/>
              <a:t> </a:t>
            </a:r>
            <a:r>
              <a:rPr lang="en-US" u="sng" dirty="0" err="1"/>
              <a:t>nr</a:t>
            </a:r>
            <a:r>
              <a:rPr lang="en-US" u="sng" dirty="0"/>
              <a:t> 2 w </a:t>
            </a:r>
            <a:r>
              <a:rPr lang="en-US" u="sng" dirty="0" err="1"/>
              <a:t>Krakowie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847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59057" y="2929544"/>
            <a:ext cx="7281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Umiejętne </a:t>
            </a:r>
            <a:r>
              <a:rPr lang="pl-PL" sz="2400" dirty="0"/>
              <a:t>rozpoznawanie problemów w sytuacjach trudnych dla dzieci i nauczycieli.</a:t>
            </a:r>
            <a:endParaRPr lang="en-US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69" y="4349868"/>
            <a:ext cx="2978989" cy="22342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32" y="4311048"/>
            <a:ext cx="3030748" cy="22730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874" y="1594810"/>
            <a:ext cx="1874006" cy="2469309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485735" y="474454"/>
            <a:ext cx="3360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SZKOLENIE Z EKSPERTEM</a:t>
            </a:r>
            <a:endParaRPr lang="en-US" sz="2400" b="1" dirty="0"/>
          </a:p>
        </p:txBody>
      </p:sp>
      <p:sp>
        <p:nvSpPr>
          <p:cNvPr id="11" name="Prostokąt 10"/>
          <p:cNvSpPr/>
          <p:nvPr/>
        </p:nvSpPr>
        <p:spPr>
          <a:xfrm>
            <a:off x="2216524" y="1479279"/>
            <a:ext cx="6763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Arial Narrow" panose="020B0506020202030204" pitchFamily="34" charset="0"/>
              </a:rPr>
              <a:t>Metody pracy z agresywnym dzieckiem w przedszkolu.</a:t>
            </a:r>
          </a:p>
        </p:txBody>
      </p:sp>
    </p:spTree>
    <p:extLst>
      <p:ext uri="{BB962C8B-B14F-4D97-AF65-F5344CB8AC3E}">
        <p14:creationId xmlns:p14="http://schemas.microsoft.com/office/powerpoint/2010/main" val="3587286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45063" y="1998969"/>
            <a:ext cx="10637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Wykorzystanie dobrych praktyk w pracy codziennej nauczycieli wychowania przedszkolnego.</a:t>
            </a:r>
          </a:p>
          <a:p>
            <a:r>
              <a:rPr lang="pl-PL" sz="2400" dirty="0"/>
              <a:t>Wykład dla rodziców + rozmowy indywidualne z rodzicami przedszkolaków.</a:t>
            </a:r>
          </a:p>
          <a:p>
            <a:r>
              <a:rPr lang="pl-PL" sz="2400" dirty="0"/>
              <a:t>Wspólne poszukiwanie rozwiązań.</a:t>
            </a:r>
            <a:endParaRPr lang="en-US" sz="2400" dirty="0"/>
          </a:p>
        </p:txBody>
      </p:sp>
      <p:grpSp>
        <p:nvGrpSpPr>
          <p:cNvPr id="8" name="Grupa 7"/>
          <p:cNvGrpSpPr/>
          <p:nvPr/>
        </p:nvGrpSpPr>
        <p:grpSpPr>
          <a:xfrm>
            <a:off x="3114136" y="3524244"/>
            <a:ext cx="6098875" cy="646331"/>
            <a:chOff x="2234242" y="1992702"/>
            <a:chExt cx="6098875" cy="646331"/>
          </a:xfrm>
        </p:grpSpPr>
        <p:sp>
          <p:nvSpPr>
            <p:cNvPr id="5" name="pole tekstowe 4"/>
            <p:cNvSpPr txBox="1"/>
            <p:nvPr/>
          </p:nvSpPr>
          <p:spPr>
            <a:xfrm>
              <a:off x="2234242" y="1992702"/>
              <a:ext cx="6098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Współpraca</a:t>
              </a:r>
              <a:r>
                <a:rPr lang="en-US" dirty="0"/>
                <a:t> </a:t>
              </a:r>
            </a:p>
            <a:p>
              <a:pPr algn="ctr"/>
              <a:r>
                <a:rPr lang="en-US" b="1" dirty="0" err="1" smtClean="0"/>
                <a:t>Przedszkole</a:t>
              </a:r>
              <a:r>
                <a:rPr lang="pl-PL" b="1" dirty="0" smtClean="0"/>
                <a:t>          </a:t>
              </a:r>
              <a:r>
                <a:rPr lang="en-US" b="1" dirty="0" smtClean="0"/>
                <a:t>          </a:t>
              </a:r>
              <a:r>
                <a:rPr lang="pl-PL" b="1" dirty="0" err="1" smtClean="0"/>
                <a:t>R</a:t>
              </a:r>
              <a:r>
                <a:rPr lang="en-US" b="1" dirty="0" err="1" smtClean="0"/>
                <a:t>odzina</a:t>
              </a:r>
              <a:r>
                <a:rPr lang="en-US" b="1" dirty="0" smtClean="0"/>
                <a:t>    </a:t>
              </a:r>
              <a:r>
                <a:rPr lang="pl-PL" b="1" dirty="0" smtClean="0"/>
                <a:t>        </a:t>
              </a:r>
              <a:r>
                <a:rPr lang="en-US" b="1" dirty="0" smtClean="0"/>
                <a:t>      </a:t>
              </a:r>
              <a:r>
                <a:rPr lang="pl-PL" b="1" dirty="0" smtClean="0"/>
                <a:t>S</a:t>
              </a:r>
              <a:r>
                <a:rPr lang="en-US" b="1" dirty="0" err="1" smtClean="0"/>
                <a:t>pecjaliści</a:t>
              </a:r>
              <a:endParaRPr lang="en-US" b="1" dirty="0"/>
            </a:p>
          </p:txBody>
        </p:sp>
        <p:sp>
          <p:nvSpPr>
            <p:cNvPr id="6" name="Strzałka w lewo i prawo 5"/>
            <p:cNvSpPr/>
            <p:nvPr/>
          </p:nvSpPr>
          <p:spPr>
            <a:xfrm>
              <a:off x="4313208" y="2367300"/>
              <a:ext cx="336430" cy="18115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rzałka w lewo i prawo 6"/>
            <p:cNvSpPr/>
            <p:nvPr/>
          </p:nvSpPr>
          <p:spPr>
            <a:xfrm>
              <a:off x="6072996" y="2384227"/>
              <a:ext cx="336430" cy="18115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rostokąt 8"/>
          <p:cNvSpPr/>
          <p:nvPr/>
        </p:nvSpPr>
        <p:spPr>
          <a:xfrm>
            <a:off x="5256672" y="516805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DOBRE PRAKTYKI</a:t>
            </a:r>
            <a:endParaRPr lang="en-US" sz="2400" b="1" dirty="0"/>
          </a:p>
        </p:txBody>
      </p:sp>
      <p:sp>
        <p:nvSpPr>
          <p:cNvPr id="10" name="Prostokąt 9"/>
          <p:cNvSpPr/>
          <p:nvPr/>
        </p:nvSpPr>
        <p:spPr>
          <a:xfrm>
            <a:off x="1008640" y="1411871"/>
            <a:ext cx="1057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Arial Narrow" panose="020B05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Współpraca z rodzicami w zakresie radzenia sobie z agresywnym przedszkolakiem </a:t>
            </a:r>
            <a:endParaRPr lang="en-US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211467" y="4444063"/>
            <a:ext cx="581927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Propozycje książkowe dla rodziców</a:t>
            </a:r>
            <a:endParaRPr lang="en-US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93" y="4949856"/>
            <a:ext cx="1380226" cy="170545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322" y="4949856"/>
            <a:ext cx="1290008" cy="172268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874" y="4949856"/>
            <a:ext cx="1298020" cy="172268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6381" y="4949857"/>
            <a:ext cx="1107437" cy="17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7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7419" y="41727"/>
            <a:ext cx="11657103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pl-PL" sz="3600" b="1" dirty="0" smtClean="0"/>
              <a:t> </a:t>
            </a:r>
            <a:r>
              <a:rPr lang="pl-PL" sz="2800" b="1" dirty="0" smtClean="0">
                <a:latin typeface="+mn-lt"/>
              </a:rPr>
              <a:t>UCZESTNICZKI ZDOBYŁY WIEDZĘ I UMIEJĘTNOŚCI W ZAKRESIE </a:t>
            </a:r>
            <a:br>
              <a:rPr lang="pl-PL" sz="2800" b="1" dirty="0" smtClean="0">
                <a:latin typeface="+mn-lt"/>
              </a:rPr>
            </a:br>
            <a:r>
              <a:rPr lang="pl-PL" sz="2800" b="1" dirty="0" smtClean="0">
                <a:latin typeface="+mn-lt"/>
              </a:rPr>
              <a:t>RADZENIA SOBIE Z AGRESJĄ DZIECIĘCĄ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80740" y="2203609"/>
            <a:ext cx="9113162" cy="3688233"/>
          </a:xfrm>
        </p:spPr>
        <p:txBody>
          <a:bodyPr>
            <a:normAutofit/>
          </a:bodyPr>
          <a:lstStyle/>
          <a:p>
            <a:r>
              <a:rPr lang="pl-PL" sz="2400" b="1" dirty="0"/>
              <a:t>Przyczyny i skutki zachowań agresywnych u </a:t>
            </a:r>
            <a:r>
              <a:rPr lang="pl-PL" sz="2400" b="1" dirty="0" smtClean="0"/>
              <a:t>przedszkolaków</a:t>
            </a:r>
          </a:p>
          <a:p>
            <a:r>
              <a:rPr lang="pl-PL" sz="2400" b="1" dirty="0" smtClean="0"/>
              <a:t>Komunikacja </a:t>
            </a:r>
            <a:r>
              <a:rPr lang="pl-PL" sz="2400" b="1" dirty="0"/>
              <a:t>bez </a:t>
            </a:r>
            <a:r>
              <a:rPr lang="pl-PL" sz="2400" b="1" dirty="0" smtClean="0"/>
              <a:t>przemocy</a:t>
            </a:r>
          </a:p>
          <a:p>
            <a:r>
              <a:rPr lang="pl-PL" sz="2400" b="1" dirty="0" smtClean="0"/>
              <a:t>Dekalog </a:t>
            </a:r>
            <a:r>
              <a:rPr lang="pl-PL" sz="2400" b="1" dirty="0"/>
              <a:t>motywującego </a:t>
            </a:r>
            <a:r>
              <a:rPr lang="pl-PL" sz="2400" b="1" dirty="0" smtClean="0"/>
              <a:t>nauczyciela / rodzica</a:t>
            </a:r>
          </a:p>
          <a:p>
            <a:r>
              <a:rPr lang="pl-PL" sz="2400" b="1" dirty="0" smtClean="0"/>
              <a:t>Wzmacnianie </a:t>
            </a:r>
            <a:r>
              <a:rPr lang="pl-PL" sz="2400" b="1" dirty="0"/>
              <a:t>pozytywnych zachowań </a:t>
            </a:r>
            <a:r>
              <a:rPr lang="pl-PL" sz="2400" b="1" dirty="0" smtClean="0"/>
              <a:t>dziecięcych</a:t>
            </a:r>
          </a:p>
          <a:p>
            <a:r>
              <a:rPr lang="pl-PL" sz="2400" b="1" dirty="0" smtClean="0"/>
              <a:t>Integracja </a:t>
            </a:r>
            <a:r>
              <a:rPr lang="pl-PL" sz="2400" b="1" dirty="0"/>
              <a:t>sensoryczna w przedszkolu a zachowania trudne u </a:t>
            </a:r>
            <a:r>
              <a:rPr lang="pl-PL" sz="2400" b="1" dirty="0" smtClean="0"/>
              <a:t>dzieci</a:t>
            </a:r>
          </a:p>
          <a:p>
            <a:r>
              <a:rPr lang="pl-PL" sz="2400" b="1" dirty="0" smtClean="0"/>
              <a:t>Jak </a:t>
            </a:r>
            <a:r>
              <a:rPr lang="pl-PL" sz="2400" b="1" dirty="0"/>
              <a:t>pomóc dziecku radzić sobie z trudnymi emocjami?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858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7419" y="102109"/>
            <a:ext cx="11657103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pl-PL" sz="3600" b="1" dirty="0" smtClean="0"/>
              <a:t> </a:t>
            </a:r>
            <a:r>
              <a:rPr lang="pl-PL" sz="2800" b="1" dirty="0" smtClean="0"/>
              <a:t>UCZESTNICZKI ZDOBYŁY WIEDZĘ I UMIEJĘTNOŚCI W ZAKRESIE </a:t>
            </a:r>
            <a:br>
              <a:rPr lang="pl-PL" sz="2800" b="1" dirty="0" smtClean="0"/>
            </a:br>
            <a:r>
              <a:rPr lang="pl-PL" sz="2800" b="1" dirty="0" smtClean="0"/>
              <a:t>RADZENIA SOBIE Z AGRESJĄ DZIECIĘCĄ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907102" y="2064529"/>
            <a:ext cx="90174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Metody pracy z agresywnym dzieckiem w przedszkolu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Praca elementami metody „ Trening zastępowania agresji”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Sprytne dyscyplinowanie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Błędy w dyscyplinowaniu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Dobre chwalenie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Systemy motywacyjne dla przedszkolaków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err="1" smtClean="0"/>
              <a:t>Uciszacze</a:t>
            </a:r>
            <a:endParaRPr lang="pl-PL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err="1" smtClean="0"/>
              <a:t>Przypominajki</a:t>
            </a:r>
            <a:endParaRPr lang="pl-PL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Współpraca z rodzicami i specjalistami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350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50461" y="251195"/>
            <a:ext cx="11603294" cy="715966"/>
          </a:xfrm>
        </p:spPr>
        <p:txBody>
          <a:bodyPr>
            <a:noAutofit/>
          </a:bodyPr>
          <a:lstStyle/>
          <a:p>
            <a:pPr lvl="0" algn="ctr"/>
            <a:r>
              <a:rPr lang="pl-PL" sz="2800" b="1" dirty="0" smtClean="0">
                <a:latin typeface="+mn-lt"/>
              </a:rPr>
              <a:t>ROZWIĄZANIA I POMYSŁY </a:t>
            </a:r>
            <a:br>
              <a:rPr lang="pl-PL" sz="2800" b="1" dirty="0" smtClean="0">
                <a:latin typeface="+mn-lt"/>
              </a:rPr>
            </a:br>
            <a:r>
              <a:rPr lang="pl-PL" sz="2800" b="1" dirty="0" smtClean="0">
                <a:latin typeface="+mn-lt"/>
              </a:rPr>
              <a:t>WYNIESIONE Z SIECI WDRAŻANE PRZEZ UCZESTNICZKI WE WŁASNEJ PRACY</a:t>
            </a:r>
            <a:endParaRPr lang="en-US" sz="2800" b="1" dirty="0">
              <a:latin typeface="+mn-lt"/>
            </a:endParaRP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676271" y="1756433"/>
            <a:ext cx="3228974" cy="4659111"/>
          </a:xfr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Font typeface="Wingdings" pitchFamily="2"/>
              <a:buChar char="Ø"/>
            </a:pP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Sprytne dyscyplinowanie</a:t>
            </a:r>
          </a:p>
          <a:p>
            <a:pPr lvl="0">
              <a:lnSpc>
                <a:spcPct val="90000"/>
              </a:lnSpc>
              <a:spcBef>
                <a:spcPts val="500"/>
              </a:spcBef>
              <a:buFont typeface="Wingdings" pitchFamily="2"/>
              <a:buChar char="Ø"/>
            </a:pP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Zasada trzech ostrzeżeń</a:t>
            </a:r>
          </a:p>
          <a:p>
            <a:pPr lvl="0">
              <a:lnSpc>
                <a:spcPct val="90000"/>
              </a:lnSpc>
              <a:spcBef>
                <a:spcPts val="500"/>
              </a:spcBef>
              <a:buFont typeface="Wingdings" pitchFamily="2"/>
              <a:buChar char="Ø"/>
            </a:pPr>
            <a:r>
              <a:rPr lang="pl-PL" sz="2000" dirty="0" err="1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Ciszaki</a:t>
            </a:r>
            <a:endParaRPr lang="pl-PL" sz="2000" dirty="0">
              <a:solidFill>
                <a:schemeClr val="bg2">
                  <a:lumMod val="2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Font typeface="Wingdings" pitchFamily="2"/>
              <a:buChar char="Ø"/>
            </a:pP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Wyliczanki</a:t>
            </a:r>
          </a:p>
          <a:p>
            <a:pPr lvl="0">
              <a:lnSpc>
                <a:spcPct val="90000"/>
              </a:lnSpc>
              <a:spcBef>
                <a:spcPts val="500"/>
              </a:spcBef>
              <a:buFont typeface="Wingdings" pitchFamily="2"/>
              <a:buChar char="Ø"/>
            </a:pPr>
            <a:r>
              <a:rPr lang="pl-PL" sz="2000" dirty="0" err="1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Ucziszacze</a:t>
            </a:r>
            <a:endParaRPr lang="pl-PL" sz="2000" dirty="0">
              <a:solidFill>
                <a:schemeClr val="bg2">
                  <a:lumMod val="2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Font typeface="Wingdings" pitchFamily="2"/>
              <a:buChar char="Ø"/>
            </a:pP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Pomoce do SI</a:t>
            </a:r>
          </a:p>
          <a:p>
            <a:pPr lvl="0">
              <a:lnSpc>
                <a:spcPct val="90000"/>
              </a:lnSpc>
              <a:spcBef>
                <a:spcPts val="500"/>
              </a:spcBef>
              <a:buFont typeface="Wingdings" pitchFamily="2"/>
              <a:buChar char="Ø"/>
            </a:pP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Sposoby ćwiczeń we wspomaganiu zaburzeń integracji</a:t>
            </a:r>
          </a:p>
          <a:p>
            <a:pPr lvl="0">
              <a:lnSpc>
                <a:spcPct val="90000"/>
              </a:lnSpc>
              <a:spcBef>
                <a:spcPts val="500"/>
              </a:spcBef>
              <a:buFont typeface="Wingdings" pitchFamily="2"/>
              <a:buChar char="Ø"/>
            </a:pPr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Postępowanie z dzieckiem agresywnym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</a:pPr>
            <a:endParaRPr lang="pl-PL" sz="2000" dirty="0">
              <a:solidFill>
                <a:schemeClr val="bg2">
                  <a:lumMod val="25000"/>
                </a:schemeClr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127121" y="1706563"/>
            <a:ext cx="3490000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Utrzymywanie dyscypliny w grupie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Rozwiązania dotyczące radzenia sobie z trudnym zachowaniem przedszkolaków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Ćwiczenia sensoryczne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Pomysły pracy z dzieckiem agresywnym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Techniki wyciszania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Zabawy sensoryczne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Kodowanie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Zabawy wyciszające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 err="1">
                <a:solidFill>
                  <a:schemeClr val="bg2">
                    <a:lumMod val="2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</a:t>
            </a:r>
            <a:r>
              <a:rPr lang="pl-PL" sz="2000" i="0" u="none" strike="noStrike" kern="1200" cap="none" spc="0" baseline="0" dirty="0" err="1" smtClean="0">
                <a:solidFill>
                  <a:schemeClr val="bg2">
                    <a:lumMod val="25000"/>
                  </a:schemeClr>
                </a:solidFill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ensoryka</a:t>
            </a:r>
            <a:endParaRPr lang="pl-PL" sz="2000" i="0" u="none" strike="noStrike" kern="1200" cap="none" spc="0" baseline="0" dirty="0">
              <a:solidFill>
                <a:schemeClr val="bg2">
                  <a:lumMod val="25000"/>
                </a:schemeClr>
              </a:solidFill>
              <a:uFillTx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i="0" u="none" strike="noStrike" kern="1200" cap="none" spc="0" baseline="0" dirty="0">
              <a:solidFill>
                <a:schemeClr val="bg2">
                  <a:lumMod val="25000"/>
                </a:schemeClr>
              </a:solidFill>
              <a:uFillTx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843391" y="1756433"/>
            <a:ext cx="3286125" cy="4647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/>
              </a:rPr>
              <a:t>Znak STOP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/>
              </a:rPr>
              <a:t>Zeszyt codziennej oceny zachowania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/>
              </a:rPr>
              <a:t>Rozmowa z dzieckiem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/>
              </a:rPr>
              <a:t>Radzenie sobie z agresją dzieci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/>
              </a:rPr>
              <a:t>Zabawy sensoryczne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/>
              </a:rPr>
              <a:t>Praca z trudnym dzieckiem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/>
              </a:rPr>
              <a:t>Jak uciszyć grupę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Microsoft Sans Serif"/>
              </a:rPr>
              <a:t>Jak działać w momencie agresywnych zachowań dzieci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200" b="0" i="0" u="none" strike="noStrike" kern="1200" cap="none" spc="0" baseline="0" dirty="0" smtClean="0">
              <a:solidFill>
                <a:schemeClr val="bg2">
                  <a:lumMod val="25000"/>
                </a:schemeClr>
              </a:solidFill>
              <a:uFillTx/>
              <a:latin typeface="Microsoft Sans Serif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200" dirty="0">
              <a:solidFill>
                <a:schemeClr val="bg2">
                  <a:lumMod val="25000"/>
                </a:schemeClr>
              </a:solidFill>
              <a:latin typeface="Microsoft Sans Serif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200" b="0" i="0" u="none" strike="noStrike" kern="1200" cap="none" spc="0" baseline="0" dirty="0" smtClean="0">
              <a:solidFill>
                <a:schemeClr val="bg2">
                  <a:lumMod val="25000"/>
                </a:schemeClr>
              </a:solidFill>
              <a:uFillTx/>
              <a:latin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89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2340398" y="281491"/>
            <a:ext cx="7825201" cy="711202"/>
          </a:xfrm>
        </p:spPr>
        <p:txBody>
          <a:bodyPr>
            <a:normAutofit/>
          </a:bodyPr>
          <a:lstStyle/>
          <a:p>
            <a:pPr lvl="0"/>
            <a:r>
              <a:rPr lang="pl-PL" sz="2800" b="1" dirty="0" smtClean="0">
                <a:latin typeface="+mn-lt"/>
              </a:rPr>
              <a:t>NAJMOCNIEJSZE STRONY PRACY SIECI</a:t>
            </a:r>
            <a:endParaRPr lang="en-US" sz="2800" b="1" dirty="0">
              <a:latin typeface="+mn-lt"/>
            </a:endParaRP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2643799" y="1652770"/>
            <a:ext cx="8719396" cy="485298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endParaRPr lang="pl-PL" sz="2200" dirty="0" smtClean="0">
              <a:solidFill>
                <a:schemeClr val="tx1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r>
              <a:rPr lang="pl-PL" sz="2200" dirty="0" smtClean="0">
                <a:solidFill>
                  <a:schemeClr val="tx1"/>
                </a:solidFill>
              </a:rPr>
              <a:t>Dzielenie </a:t>
            </a:r>
            <a:r>
              <a:rPr lang="pl-PL" sz="2200" dirty="0">
                <a:solidFill>
                  <a:schemeClr val="tx1"/>
                </a:solidFill>
              </a:rPr>
              <a:t>się przykładami i doświadczeniami koleżanek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r>
              <a:rPr lang="pl-PL" sz="2200" dirty="0">
                <a:solidFill>
                  <a:schemeClr val="tx1"/>
                </a:solidFill>
              </a:rPr>
              <a:t>Osoba prowadząca, 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r>
              <a:rPr lang="pl-PL" sz="2200" dirty="0">
                <a:solidFill>
                  <a:schemeClr val="tx1"/>
                </a:solidFill>
              </a:rPr>
              <a:t>Zapraszanie ekspertów i ich wiedza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r>
              <a:rPr lang="pl-PL" sz="2200" dirty="0">
                <a:solidFill>
                  <a:schemeClr val="tx1"/>
                </a:solidFill>
              </a:rPr>
              <a:t>Możliwość wykorzystania pomysłów w pracy z dziećmi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r>
              <a:rPr lang="pl-PL" sz="2200" dirty="0">
                <a:solidFill>
                  <a:schemeClr val="tx1"/>
                </a:solidFill>
              </a:rPr>
              <a:t>Współpraca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r>
              <a:rPr lang="pl-PL" sz="2200" dirty="0">
                <a:solidFill>
                  <a:schemeClr val="tx1"/>
                </a:solidFill>
              </a:rPr>
              <a:t>Podejście do uczestniczek osoby prowadzącej, otwartość, przygotowanie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r>
              <a:rPr lang="pl-PL" sz="2200" dirty="0">
                <a:solidFill>
                  <a:schemeClr val="tx1"/>
                </a:solidFill>
              </a:rPr>
              <a:t>Kompetencja, zaangażowanie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r>
              <a:rPr lang="pl-PL" sz="2200" dirty="0">
                <a:solidFill>
                  <a:schemeClr val="tx1"/>
                </a:solidFill>
              </a:rPr>
              <a:t>Otwartość na potrzeby uczestników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r>
              <a:rPr lang="pl-PL" sz="2200" dirty="0">
                <a:solidFill>
                  <a:schemeClr val="tx1"/>
                </a:solidFill>
              </a:rPr>
              <a:t>Elastyczność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r>
              <a:rPr lang="pl-PL" sz="2200" dirty="0">
                <a:solidFill>
                  <a:schemeClr val="tx1"/>
                </a:solidFill>
              </a:rPr>
              <a:t>Atmosfera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r>
              <a:rPr lang="pl-PL" sz="2200" dirty="0">
                <a:solidFill>
                  <a:schemeClr val="tx1"/>
                </a:solidFill>
              </a:rPr>
              <a:t>Ciekawe praktyczne pomysły pracy z dzieckiem </a:t>
            </a:r>
            <a:endParaRPr lang="pl-PL" sz="2200" dirty="0" smtClean="0">
              <a:solidFill>
                <a:schemeClr val="tx1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r>
              <a:rPr lang="pl-PL" sz="2200" dirty="0" smtClean="0">
                <a:solidFill>
                  <a:schemeClr val="tx1"/>
                </a:solidFill>
              </a:rPr>
              <a:t>Otwartość </a:t>
            </a:r>
            <a:r>
              <a:rPr lang="pl-PL" sz="2200" dirty="0">
                <a:solidFill>
                  <a:schemeClr val="tx1"/>
                </a:solidFill>
              </a:rPr>
              <a:t>koordynatorki na bieżące problemy nauczycieli 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r>
              <a:rPr lang="pl-PL" sz="2200" dirty="0">
                <a:solidFill>
                  <a:schemeClr val="tx1"/>
                </a:solidFill>
              </a:rPr>
              <a:t>Praktyczne rady</a:t>
            </a: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 pitchFamily="2"/>
              <a:buChar char="ü"/>
            </a:pPr>
            <a:r>
              <a:rPr lang="pl-PL" sz="2200" dirty="0">
                <a:solidFill>
                  <a:schemeClr val="tx1"/>
                </a:solidFill>
              </a:rPr>
              <a:t>Wykorzystanie zdobytych pomysłów w mojej praktyce</a:t>
            </a:r>
          </a:p>
        </p:txBody>
      </p:sp>
    </p:spTree>
    <p:extLst>
      <p:ext uri="{BB962C8B-B14F-4D97-AF65-F5344CB8AC3E}">
        <p14:creationId xmlns:p14="http://schemas.microsoft.com/office/powerpoint/2010/main" val="175520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1101525" y="320302"/>
            <a:ext cx="9962323" cy="715966"/>
          </a:xfrm>
        </p:spPr>
        <p:txBody>
          <a:bodyPr>
            <a:normAutofit/>
          </a:bodyPr>
          <a:lstStyle/>
          <a:p>
            <a:pPr lvl="0" algn="ctr"/>
            <a:r>
              <a:rPr lang="pl-PL" sz="2800" b="1" dirty="0" smtClean="0">
                <a:latin typeface="+mn-lt"/>
              </a:rPr>
              <a:t>WARTOŚCI DODANE ZWIĄZANE Z UDZIAŁEM W PRACACH SIECI</a:t>
            </a:r>
            <a:endParaRPr lang="en-US" sz="2800" b="1" dirty="0">
              <a:latin typeface="+mn-lt"/>
            </a:endParaRP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2706758" y="1608015"/>
            <a:ext cx="8498955" cy="4828524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buFont typeface="Wingdings" pitchFamily="2"/>
              <a:buChar char="v"/>
            </a:pPr>
            <a:r>
              <a:rPr lang="pl-PL" sz="2700" dirty="0"/>
              <a:t>Pogłębienie wiedzy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Font typeface="Wingdings" pitchFamily="2"/>
              <a:buChar char="v"/>
            </a:pPr>
            <a:r>
              <a:rPr lang="pl-PL" sz="2700" dirty="0"/>
              <a:t>Zdobycie nowych informacji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Font typeface="Wingdings" pitchFamily="2"/>
              <a:buChar char="v"/>
            </a:pPr>
            <a:r>
              <a:rPr lang="pl-PL" sz="2700" dirty="0"/>
              <a:t>Nowe sposoby radzenia sobie z tymi samymi trudnościami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Font typeface="Wingdings" pitchFamily="2"/>
              <a:buChar char="v"/>
            </a:pPr>
            <a:r>
              <a:rPr lang="pl-PL" sz="2700" dirty="0"/>
              <a:t>Wsparcie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Font typeface="Wingdings" pitchFamily="2"/>
              <a:buChar char="v"/>
            </a:pPr>
            <a:r>
              <a:rPr lang="pl-PL" sz="2700" dirty="0"/>
              <a:t>Poszerzone kontakty z innymi nauczycielami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Font typeface="Wingdings" pitchFamily="2"/>
              <a:buChar char="v"/>
            </a:pPr>
            <a:r>
              <a:rPr lang="pl-PL" sz="2700" dirty="0"/>
              <a:t>Ciekawe tematy poruszane na spotkaniach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Font typeface="Wingdings" pitchFamily="2"/>
              <a:buChar char="v"/>
            </a:pPr>
            <a:r>
              <a:rPr lang="pl-PL" sz="2700" dirty="0"/>
              <a:t>Większe poczucie kompetencji w pracy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Font typeface="Wingdings" pitchFamily="2"/>
              <a:buChar char="v"/>
            </a:pPr>
            <a:r>
              <a:rPr lang="pl-PL" sz="2700" dirty="0"/>
              <a:t>Zrozumienie, że każdy nauczyciel boryka się z podobnymi problemami</a:t>
            </a:r>
          </a:p>
        </p:txBody>
      </p:sp>
    </p:spTree>
    <p:extLst>
      <p:ext uri="{BB962C8B-B14F-4D97-AF65-F5344CB8AC3E}">
        <p14:creationId xmlns:p14="http://schemas.microsoft.com/office/powerpoint/2010/main" val="25686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08362" y="2008850"/>
            <a:ext cx="91698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Bookman Old Style" panose="02050604050505020204" pitchFamily="18" charset="0"/>
              </a:rPr>
              <a:t>Udział</a:t>
            </a:r>
            <a:r>
              <a:rPr lang="en-US" sz="2800" b="1" dirty="0">
                <a:latin typeface="Bookman Old Style" panose="02050604050505020204" pitchFamily="18" charset="0"/>
              </a:rPr>
              <a:t> w </a:t>
            </a:r>
            <a:r>
              <a:rPr lang="en-US" sz="2800" b="1" dirty="0" err="1">
                <a:latin typeface="Bookman Old Style" panose="02050604050505020204" pitchFamily="18" charset="0"/>
              </a:rPr>
              <a:t>sieci</a:t>
            </a:r>
            <a:r>
              <a:rPr lang="en-US" sz="2800" b="1" dirty="0">
                <a:latin typeface="Bookman Old Style" panose="02050604050505020204" pitchFamily="18" charset="0"/>
              </a:rPr>
              <a:t> to </a:t>
            </a:r>
            <a:r>
              <a:rPr lang="en-US" sz="2800" b="1" dirty="0" err="1">
                <a:latin typeface="Bookman Old Style" panose="02050604050505020204" pitchFamily="18" charset="0"/>
              </a:rPr>
              <a:t>inspirujące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doświadczenie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zawodowe</a:t>
            </a:r>
            <a:r>
              <a:rPr lang="en-US" sz="2800" b="1" dirty="0">
                <a:latin typeface="Bookman Old Style" panose="02050604050505020204" pitchFamily="18" charset="0"/>
              </a:rPr>
              <a:t>, </a:t>
            </a:r>
            <a:r>
              <a:rPr lang="en-US" sz="2800" b="1" dirty="0" err="1">
                <a:latin typeface="Bookman Old Style" panose="02050604050505020204" pitchFamily="18" charset="0"/>
              </a:rPr>
              <a:t>odkrywanie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własnych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zasobów</a:t>
            </a:r>
            <a:r>
              <a:rPr lang="en-US" sz="2800" b="1" dirty="0">
                <a:latin typeface="Bookman Old Style" panose="02050604050505020204" pitchFamily="18" charset="0"/>
              </a:rPr>
              <a:t>, </a:t>
            </a:r>
            <a:r>
              <a:rPr lang="en-US" sz="2800" b="1" dirty="0" err="1">
                <a:latin typeface="Bookman Old Style" panose="02050604050505020204" pitchFamily="18" charset="0"/>
              </a:rPr>
              <a:t>możliwość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samorozwoju</a:t>
            </a:r>
            <a:r>
              <a:rPr lang="en-US" sz="2800" b="1" dirty="0">
                <a:latin typeface="Bookman Old Style" panose="02050604050505020204" pitchFamily="18" charset="0"/>
              </a:rPr>
              <a:t>, </a:t>
            </a:r>
            <a:r>
              <a:rPr lang="en-US" sz="2800" b="1" dirty="0" err="1">
                <a:latin typeface="Bookman Old Style" panose="02050604050505020204" pitchFamily="18" charset="0"/>
              </a:rPr>
              <a:t>twórcze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poszukiwanie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rozwiązań</a:t>
            </a:r>
            <a:r>
              <a:rPr lang="en-US" sz="2800" b="1" dirty="0">
                <a:latin typeface="Bookman Old Style" panose="02050604050505020204" pitchFamily="18" charset="0"/>
              </a:rPr>
              <a:t>, </a:t>
            </a:r>
            <a:r>
              <a:rPr lang="en-US" sz="2800" b="1" dirty="0" err="1">
                <a:latin typeface="Bookman Old Style" panose="02050604050505020204" pitchFamily="18" charset="0"/>
              </a:rPr>
              <a:t>umiejętność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współpracy</a:t>
            </a:r>
            <a:r>
              <a:rPr lang="en-US" sz="2800" b="1" dirty="0">
                <a:latin typeface="Bookman Old Style" panose="02050604050505020204" pitchFamily="18" charset="0"/>
              </a:rPr>
              <a:t>, </a:t>
            </a:r>
            <a:r>
              <a:rPr lang="en-US" sz="2800" b="1" dirty="0" err="1">
                <a:latin typeface="Bookman Old Style" panose="02050604050505020204" pitchFamily="18" charset="0"/>
              </a:rPr>
              <a:t>dzielenie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się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wiedzą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i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umiejętnościami</a:t>
            </a:r>
            <a:r>
              <a:rPr lang="en-US" sz="2800" b="1" dirty="0">
                <a:latin typeface="Bookman Old Style" panose="02050604050505020204" pitchFamily="18" charset="0"/>
              </a:rPr>
              <a:t>, </a:t>
            </a:r>
            <a:r>
              <a:rPr lang="en-US" sz="2800" b="1" dirty="0" err="1">
                <a:latin typeface="Bookman Old Style" panose="02050604050505020204" pitchFamily="18" charset="0"/>
              </a:rPr>
              <a:t>doskonały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sposób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rozwoju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kompetencji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zawodowych</a:t>
            </a:r>
            <a:r>
              <a:rPr lang="en-US" sz="2800" b="1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874588" y="5262114"/>
            <a:ext cx="5874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Bookman Old Style" panose="02050604050505020204" pitchFamily="18" charset="0"/>
              </a:rPr>
              <a:t>Dziękuję za wspólne odkrywanie wiedzy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987396" y="5662224"/>
            <a:ext cx="43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man Old Style" panose="02050604050505020204" pitchFamily="18" charset="0"/>
              </a:rPr>
              <a:t>Koordynatorka – Agnieszka Lasota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4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66158" y="1948464"/>
            <a:ext cx="10506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Bookman Old Style" panose="02050604050505020204" pitchFamily="18" charset="0"/>
              </a:rPr>
              <a:t>Gorąco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</a:rPr>
              <a:t>zachęcamy</a:t>
            </a:r>
            <a:r>
              <a:rPr lang="en-US" sz="2400" b="1" dirty="0">
                <a:latin typeface="Bookman Old Style" panose="02050604050505020204" pitchFamily="18" charset="0"/>
              </a:rPr>
              <a:t> do </a:t>
            </a:r>
            <a:r>
              <a:rPr lang="en-US" sz="2400" b="1" dirty="0" err="1">
                <a:latin typeface="Bookman Old Style" panose="02050604050505020204" pitchFamily="18" charset="0"/>
              </a:rPr>
              <a:t>kontynuacji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</a:rPr>
              <a:t>pracy</a:t>
            </a:r>
            <a:r>
              <a:rPr lang="en-US" sz="2400" b="1" dirty="0">
                <a:latin typeface="Bookman Old Style" panose="02050604050505020204" pitchFamily="18" charset="0"/>
              </a:rPr>
              <a:t> w </a:t>
            </a:r>
            <a:r>
              <a:rPr lang="en-US" sz="2400" b="1" dirty="0" err="1">
                <a:latin typeface="Bookman Old Style" panose="02050604050505020204" pitchFamily="18" charset="0"/>
              </a:rPr>
              <a:t>Sieci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</a:rPr>
              <a:t>i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</a:rPr>
              <a:t>serdecznie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</a:rPr>
              <a:t>zapraszamy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</a:rPr>
              <a:t>nowe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</a:rPr>
              <a:t>osoby</a:t>
            </a:r>
            <a:r>
              <a:rPr lang="en-US" sz="2400" b="1" dirty="0">
                <a:latin typeface="Bookman Old Style" panose="02050604050505020204" pitchFamily="18" charset="0"/>
              </a:rPr>
              <a:t> do </a:t>
            </a:r>
            <a:r>
              <a:rPr lang="en-US" sz="2400" b="1" dirty="0" err="1">
                <a:latin typeface="Bookman Old Style" panose="02050604050505020204" pitchFamily="18" charset="0"/>
              </a:rPr>
              <a:t>udziału</a:t>
            </a:r>
            <a:r>
              <a:rPr lang="en-US" sz="2400" b="1" dirty="0">
                <a:latin typeface="Bookman Old Style" panose="02050604050505020204" pitchFamily="18" charset="0"/>
              </a:rPr>
              <a:t> w </a:t>
            </a:r>
            <a:r>
              <a:rPr lang="en-US" sz="2400" b="1" dirty="0" err="1">
                <a:latin typeface="Bookman Old Style" panose="02050604050505020204" pitchFamily="18" charset="0"/>
              </a:rPr>
              <a:t>kolejnej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r>
              <a:rPr lang="en-US" sz="2400" b="1" dirty="0" err="1">
                <a:latin typeface="Bookman Old Style" panose="02050604050505020204" pitchFamily="18" charset="0"/>
              </a:rPr>
              <a:t>edycji</a:t>
            </a:r>
            <a:r>
              <a:rPr lang="en-US" sz="2400" b="1" dirty="0">
                <a:latin typeface="Bookman Old Style" panose="02050604050505020204" pitchFamily="18" charset="0"/>
              </a:rPr>
              <a:t> w 2020 r.</a:t>
            </a:r>
          </a:p>
          <a:p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50830" y="356346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/>
              <a:t>Poradnia</a:t>
            </a:r>
            <a:r>
              <a:rPr lang="en-US" sz="2000" dirty="0"/>
              <a:t> </a:t>
            </a:r>
            <a:r>
              <a:rPr lang="en-US" sz="2000" dirty="0" err="1"/>
              <a:t>Psychologiczno</a:t>
            </a:r>
            <a:r>
              <a:rPr lang="en-US" sz="2000" dirty="0"/>
              <a:t> - </a:t>
            </a:r>
            <a:r>
              <a:rPr lang="en-US" sz="2000" dirty="0" err="1"/>
              <a:t>Pedagogiczna</a:t>
            </a:r>
            <a:r>
              <a:rPr lang="en-US" sz="2000" dirty="0"/>
              <a:t> </a:t>
            </a:r>
            <a:r>
              <a:rPr lang="en-US" sz="2000" dirty="0" err="1"/>
              <a:t>nr</a:t>
            </a:r>
            <a:r>
              <a:rPr lang="en-US" sz="2000" dirty="0"/>
              <a:t> 2 w </a:t>
            </a:r>
            <a:r>
              <a:rPr lang="en-US" sz="2000" dirty="0" err="1" smtClean="0"/>
              <a:t>Krakowie</a:t>
            </a:r>
            <a:endParaRPr lang="en-US" sz="2000" dirty="0"/>
          </a:p>
        </p:txBody>
      </p:sp>
      <p:sp>
        <p:nvSpPr>
          <p:cNvPr id="6" name="Prostokąt 5"/>
          <p:cNvSpPr/>
          <p:nvPr/>
        </p:nvSpPr>
        <p:spPr>
          <a:xfrm>
            <a:off x="6219644" y="4641661"/>
            <a:ext cx="5415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Koordynator</a:t>
            </a:r>
            <a:r>
              <a:rPr lang="en-US" sz="2000" dirty="0" smtClean="0"/>
              <a:t> </a:t>
            </a:r>
            <a:r>
              <a:rPr lang="en-US" sz="2000" dirty="0" err="1" smtClean="0"/>
              <a:t>sieci</a:t>
            </a:r>
            <a:r>
              <a:rPr lang="en-US" sz="2000" dirty="0" smtClean="0"/>
              <a:t> </a:t>
            </a:r>
            <a:r>
              <a:rPr lang="en-US" sz="2000" dirty="0" err="1" smtClean="0"/>
              <a:t>przedszkolnej</a:t>
            </a:r>
            <a:r>
              <a:rPr lang="en-US" sz="2000" dirty="0" smtClean="0"/>
              <a:t> - </a:t>
            </a:r>
            <a:r>
              <a:rPr lang="en-US" sz="2000" dirty="0" err="1" smtClean="0"/>
              <a:t>Agnieszka</a:t>
            </a:r>
            <a:r>
              <a:rPr lang="en-US" sz="2000" dirty="0" smtClean="0"/>
              <a:t> </a:t>
            </a:r>
            <a:r>
              <a:rPr lang="en-US" sz="2000" dirty="0" err="1" smtClean="0"/>
              <a:t>Lasota</a:t>
            </a:r>
            <a:endParaRPr lang="en-US" sz="2000" dirty="0"/>
          </a:p>
        </p:txBody>
      </p:sp>
      <p:sp>
        <p:nvSpPr>
          <p:cNvPr id="7" name="Prostokąt 6"/>
          <p:cNvSpPr/>
          <p:nvPr/>
        </p:nvSpPr>
        <p:spPr>
          <a:xfrm>
            <a:off x="2282958" y="3933287"/>
            <a:ext cx="3140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wspomaganieppp2@gmail.com</a:t>
            </a:r>
          </a:p>
        </p:txBody>
      </p:sp>
      <p:sp>
        <p:nvSpPr>
          <p:cNvPr id="8" name="Prostokąt 7"/>
          <p:cNvSpPr/>
          <p:nvPr/>
        </p:nvSpPr>
        <p:spPr>
          <a:xfrm>
            <a:off x="8660203" y="5055881"/>
            <a:ext cx="1789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aglas@poczta.fm</a:t>
            </a:r>
          </a:p>
        </p:txBody>
      </p:sp>
    </p:spTree>
    <p:extLst>
      <p:ext uri="{BB962C8B-B14F-4D97-AF65-F5344CB8AC3E}">
        <p14:creationId xmlns:p14="http://schemas.microsoft.com/office/powerpoint/2010/main" val="265012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815" y="649380"/>
            <a:ext cx="10515600" cy="168761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3600" b="1" dirty="0" smtClean="0"/>
              <a:t>Sieć wychowania przedszkolnego tworzyło 17 pełnych pomysłów, twórczości i radości nauczycielek z przedszkoli </a:t>
            </a:r>
            <a:br>
              <a:rPr lang="pl-PL" sz="3600" b="1" dirty="0" smtClean="0"/>
            </a:br>
            <a:r>
              <a:rPr lang="pl-PL" sz="3600" b="1" dirty="0" smtClean="0"/>
              <a:t>nr 148, 144 oraz nr 1 i koordynatorka. </a:t>
            </a:r>
            <a:endParaRPr lang="en-US" sz="36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8901404" y="2937466"/>
            <a:ext cx="329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Aleksandra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9014868" y="5017141"/>
            <a:ext cx="2829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Agnieszka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458217" y="2696889"/>
            <a:ext cx="21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Bożena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983964" y="4561943"/>
            <a:ext cx="21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Grażyna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249739" y="3195304"/>
            <a:ext cx="21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Barbara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790077" y="4007258"/>
            <a:ext cx="21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Maria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89303" y="4139978"/>
            <a:ext cx="266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Krystyna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500569" y="4928539"/>
            <a:ext cx="21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Lidia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2649897" y="6139749"/>
            <a:ext cx="21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Jolanta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9168882" y="3964465"/>
            <a:ext cx="21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Elżbieta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8885072" y="5931837"/>
            <a:ext cx="2829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Katarzyna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6520748" y="2948048"/>
            <a:ext cx="21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Barbara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4951053" y="3738159"/>
            <a:ext cx="299979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Agnieszka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4073057" y="5534144"/>
            <a:ext cx="21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Marta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373463" y="3333464"/>
            <a:ext cx="21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Edyta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221255" y="6118920"/>
            <a:ext cx="21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Danuta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6801360" y="5557390"/>
            <a:ext cx="21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Barbara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3420600" y="4724753"/>
            <a:ext cx="21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A.C.M.E. Secret Agent" panose="020B0603050302020204" pitchFamily="34" charset="0"/>
              </a:rPr>
              <a:t>Kamila</a:t>
            </a:r>
            <a:endParaRPr lang="en-US" sz="3200" dirty="0">
              <a:latin typeface="A.C.M.E. Secret Agent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1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128" y="1259457"/>
            <a:ext cx="10198831" cy="55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6" y="1252728"/>
            <a:ext cx="10398569" cy="560527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703626" y="397618"/>
            <a:ext cx="3985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Czas: </a:t>
            </a:r>
            <a:r>
              <a:rPr lang="en-US" sz="2400" b="1" dirty="0" err="1" smtClean="0">
                <a:solidFill>
                  <a:schemeClr val="bg1"/>
                </a:solidFill>
              </a:rPr>
              <a:t>marzec</a:t>
            </a:r>
            <a:r>
              <a:rPr lang="en-US" sz="2400" b="1" dirty="0" smtClean="0">
                <a:solidFill>
                  <a:schemeClr val="bg1"/>
                </a:solidFill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</a:rPr>
              <a:t>listopad</a:t>
            </a:r>
            <a:r>
              <a:rPr lang="en-US" sz="2400" b="1" dirty="0" smtClean="0">
                <a:solidFill>
                  <a:schemeClr val="bg1"/>
                </a:solidFill>
              </a:rPr>
              <a:t> 2019 r.</a:t>
            </a:r>
            <a:endParaRPr lang="pl-PL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049128" y="363508"/>
            <a:ext cx="5648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Miejsce: Samorządowe </a:t>
            </a:r>
            <a:r>
              <a:rPr lang="pl-PL" sz="2400" b="1" dirty="0">
                <a:solidFill>
                  <a:schemeClr val="bg1"/>
                </a:solidFill>
              </a:rPr>
              <a:t>Przedszkole</a:t>
            </a:r>
            <a:r>
              <a:rPr lang="pl-PL" sz="2400" b="1" dirty="0" smtClean="0">
                <a:solidFill>
                  <a:schemeClr val="bg1"/>
                </a:solidFill>
              </a:rPr>
              <a:t> nr 148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pl-PL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2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85" y="1483743"/>
            <a:ext cx="4083170" cy="306237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479" y="2361481"/>
            <a:ext cx="3902015" cy="29265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659593" y="1483743"/>
            <a:ext cx="480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Diagnoza potrzeb uczestników sieci</a:t>
            </a:r>
          </a:p>
          <a:p>
            <a:r>
              <a:rPr lang="pl-PL" sz="2000" dirty="0"/>
              <a:t>Odkrywanie zasobów </a:t>
            </a:r>
            <a:r>
              <a:rPr lang="pl-PL" sz="2000" dirty="0" smtClean="0"/>
              <a:t>uczestników</a:t>
            </a:r>
            <a:endParaRPr 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4408450" y="407046"/>
            <a:ext cx="379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WARSZTAT DIAGNOSTYCZNY</a:t>
            </a:r>
            <a:endParaRPr lang="en-US" sz="2400" b="1" dirty="0"/>
          </a:p>
        </p:txBody>
      </p:sp>
      <p:sp>
        <p:nvSpPr>
          <p:cNvPr id="8" name="Prostokąt 7"/>
          <p:cNvSpPr/>
          <p:nvPr/>
        </p:nvSpPr>
        <p:spPr>
          <a:xfrm>
            <a:off x="2769531" y="5161153"/>
            <a:ext cx="4262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/>
              <a:t>„Co mogę wnieść do sieci?”</a:t>
            </a:r>
          </a:p>
        </p:txBody>
      </p:sp>
      <p:sp>
        <p:nvSpPr>
          <p:cNvPr id="9" name="Prostokąt 8"/>
          <p:cNvSpPr/>
          <p:nvPr/>
        </p:nvSpPr>
        <p:spPr>
          <a:xfrm>
            <a:off x="3881749" y="5807178"/>
            <a:ext cx="5555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/>
              <a:t>„Co chciałabym dać a co otrzymać?”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5513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285352" y="407517"/>
            <a:ext cx="3317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/>
              <a:t>WARSZTAT TEMATYCZNY</a:t>
            </a:r>
            <a:endParaRPr lang="en-US" sz="2400" b="1" dirty="0"/>
          </a:p>
        </p:txBody>
      </p:sp>
      <p:sp>
        <p:nvSpPr>
          <p:cNvPr id="5" name="Prostokąt 4"/>
          <p:cNvSpPr/>
          <p:nvPr/>
        </p:nvSpPr>
        <p:spPr>
          <a:xfrm>
            <a:off x="1687101" y="1440937"/>
            <a:ext cx="8514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 Narrow" panose="020B0506020202030204" pitchFamily="34" charset="0"/>
              </a:rPr>
              <a:t>Zaburzenia</a:t>
            </a:r>
            <a:r>
              <a:rPr lang="en-US" sz="2400" b="1" dirty="0">
                <a:solidFill>
                  <a:srgbClr val="002060"/>
                </a:solidFill>
                <a:latin typeface="Arial Narrow" panose="020B0506020202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Narrow" panose="020B0506020202030204" pitchFamily="34" charset="0"/>
              </a:rPr>
              <a:t>integracji</a:t>
            </a:r>
            <a:r>
              <a:rPr lang="en-US" sz="2400" b="1" dirty="0">
                <a:solidFill>
                  <a:srgbClr val="002060"/>
                </a:solidFill>
                <a:latin typeface="Arial Narrow" panose="020B0506020202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Narrow" panose="020B0506020202030204" pitchFamily="34" charset="0"/>
              </a:rPr>
              <a:t>sensorycznej</a:t>
            </a:r>
            <a:r>
              <a:rPr lang="en-US" sz="2400" b="1" dirty="0">
                <a:solidFill>
                  <a:srgbClr val="002060"/>
                </a:solidFill>
                <a:latin typeface="Arial Narrow" panose="020B0506020202030204" pitchFamily="34" charset="0"/>
              </a:rPr>
              <a:t> u </a:t>
            </a:r>
            <a:r>
              <a:rPr lang="en-US" sz="2400" b="1" dirty="0" err="1">
                <a:solidFill>
                  <a:srgbClr val="002060"/>
                </a:solidFill>
                <a:latin typeface="Arial Narrow" panose="020B0506020202030204" pitchFamily="34" charset="0"/>
              </a:rPr>
              <a:t>dzieci</a:t>
            </a:r>
            <a:r>
              <a:rPr lang="en-US" sz="2400" b="1" dirty="0">
                <a:solidFill>
                  <a:srgbClr val="002060"/>
                </a:solidFill>
                <a:latin typeface="Arial Narrow" panose="020B0506020202030204" pitchFamily="34" charset="0"/>
              </a:rPr>
              <a:t> w </a:t>
            </a:r>
            <a:r>
              <a:rPr lang="en-US" sz="2400" b="1" dirty="0" err="1" smtClean="0">
                <a:solidFill>
                  <a:srgbClr val="002060"/>
                </a:solidFill>
                <a:latin typeface="Arial Narrow" panose="020B0506020202030204" pitchFamily="34" charset="0"/>
              </a:rPr>
              <a:t>wieku</a:t>
            </a:r>
            <a:r>
              <a:rPr lang="pl-PL" sz="2400" b="1" dirty="0" smtClean="0">
                <a:solidFill>
                  <a:srgbClr val="002060"/>
                </a:solidFill>
                <a:latin typeface="Arial Narrow" panose="020B050602020203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 Narrow" panose="020B0506020202030204" pitchFamily="34" charset="0"/>
              </a:rPr>
              <a:t>przedszkolnym</a:t>
            </a:r>
            <a:endParaRPr lang="en-US" sz="2400" b="1" dirty="0">
              <a:solidFill>
                <a:srgbClr val="002060"/>
              </a:solidFill>
              <a:latin typeface="Arial Narrow" panose="020B0506020202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590" y="1639689"/>
            <a:ext cx="1409341" cy="201535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856" y="4024581"/>
            <a:ext cx="1790700" cy="25527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528" y="3948381"/>
            <a:ext cx="1743075" cy="26289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657" y="3900216"/>
            <a:ext cx="1743075" cy="261937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418" y="2160672"/>
            <a:ext cx="2436124" cy="167202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441" y="2149624"/>
            <a:ext cx="3231087" cy="1683074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67456" y="2455659"/>
            <a:ext cx="252754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Propozycje książkowe dotyczące SI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748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29" y="1897902"/>
            <a:ext cx="4109049" cy="308178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626" y="1897902"/>
            <a:ext cx="2325358" cy="310047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459193" y="5093269"/>
            <a:ext cx="7254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Trzy </a:t>
            </a:r>
            <a:r>
              <a:rPr lang="pl-PL" sz="2400" dirty="0"/>
              <a:t>niezbędne umiejętności do pracy z przedszkolakiem:</a:t>
            </a:r>
          </a:p>
          <a:p>
            <a:r>
              <a:rPr lang="pl-PL" sz="2400" dirty="0"/>
              <a:t>1. Sprytne dyscyplinowanie</a:t>
            </a:r>
          </a:p>
          <a:p>
            <a:r>
              <a:rPr lang="pl-PL" sz="2400" dirty="0"/>
              <a:t>2. Skuteczne wydawanie poleceń</a:t>
            </a:r>
          </a:p>
          <a:p>
            <a:r>
              <a:rPr lang="pl-PL" sz="2400" dirty="0"/>
              <a:t>3. Stosowanie </a:t>
            </a:r>
            <a:r>
              <a:rPr lang="pl-PL" sz="2400" dirty="0" err="1"/>
              <a:t>uciszaczy</a:t>
            </a:r>
            <a:endParaRPr lang="en-US" sz="2400" dirty="0"/>
          </a:p>
        </p:txBody>
      </p:sp>
      <p:sp>
        <p:nvSpPr>
          <p:cNvPr id="7" name="Prostokąt 6"/>
          <p:cNvSpPr/>
          <p:nvPr/>
        </p:nvSpPr>
        <p:spPr>
          <a:xfrm>
            <a:off x="4668846" y="379008"/>
            <a:ext cx="3360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SZKOLENIE Z EKSPERTEM</a:t>
            </a:r>
            <a:endParaRPr lang="en-US" sz="2400" b="1" dirty="0"/>
          </a:p>
        </p:txBody>
      </p:sp>
      <p:sp>
        <p:nvSpPr>
          <p:cNvPr id="8" name="Prostokąt 7"/>
          <p:cNvSpPr/>
          <p:nvPr/>
        </p:nvSpPr>
        <p:spPr>
          <a:xfrm>
            <a:off x="2551642" y="1341347"/>
            <a:ext cx="7239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Arial Narrow" panose="020B05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Radzenie sobie z trudnymi zachowaniami przedszkolaków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128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91" y="3623813"/>
            <a:ext cx="2194883" cy="292651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601" y="2251545"/>
            <a:ext cx="3902015" cy="29265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06439" y="1451391"/>
            <a:ext cx="953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Arial Narrow" panose="020B0506020202030204" pitchFamily="34" charset="0"/>
              </a:rPr>
              <a:t>Komunikacja, emocje i motywacja pomiędzy dorosłymi a dziećmi</a:t>
            </a:r>
            <a:endParaRPr lang="en-US" sz="2400" b="1" dirty="0">
              <a:solidFill>
                <a:srgbClr val="002060"/>
              </a:solidFill>
              <a:latin typeface="Arial Narrow" panose="020B0506020202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285352" y="407517"/>
            <a:ext cx="3317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WARSZTAT TEMATYCZNY</a:t>
            </a:r>
            <a:endParaRPr lang="en-US" sz="24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909" y="2251545"/>
            <a:ext cx="1269618" cy="170340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67456" y="2455659"/>
            <a:ext cx="25275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Propozycje książkowe</a:t>
            </a:r>
            <a:endParaRPr lang="en-US" b="1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734" y="4293438"/>
            <a:ext cx="1222866" cy="198084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87" y="2944123"/>
            <a:ext cx="1457325" cy="18669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8436633" y="5399714"/>
            <a:ext cx="262557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Zdjęcia z warsztatu</a:t>
            </a:r>
            <a:endParaRPr lang="en-US" dirty="0"/>
          </a:p>
        </p:txBody>
      </p:sp>
      <p:cxnSp>
        <p:nvCxnSpPr>
          <p:cNvPr id="14" name="Łącznik prosty 13"/>
          <p:cNvCxnSpPr/>
          <p:nvPr/>
        </p:nvCxnSpPr>
        <p:spPr>
          <a:xfrm flipH="1">
            <a:off x="4865297" y="2139351"/>
            <a:ext cx="0" cy="44109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2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28" y="4144031"/>
            <a:ext cx="3243534" cy="243265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13" y="4144031"/>
            <a:ext cx="1825208" cy="243361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53" y="4144031"/>
            <a:ext cx="3243534" cy="243265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510728" y="1452899"/>
            <a:ext cx="554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Arial Narrow" panose="020B0506020202030204" pitchFamily="34" charset="0"/>
              </a:rPr>
              <a:t>Agresja  u dzieci w wieku przedszkolnym. </a:t>
            </a:r>
          </a:p>
        </p:txBody>
      </p:sp>
      <p:sp>
        <p:nvSpPr>
          <p:cNvPr id="9" name="Prostokąt 8"/>
          <p:cNvSpPr/>
          <p:nvPr/>
        </p:nvSpPr>
        <p:spPr>
          <a:xfrm>
            <a:off x="4406257" y="426781"/>
            <a:ext cx="3360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SZKOLENIE Z EKSPERTEM</a:t>
            </a:r>
            <a:endParaRPr lang="en-US" sz="24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76083" y="2099230"/>
            <a:ext cx="25275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Propozycje książkowe</a:t>
            </a:r>
            <a:endParaRPr lang="en-US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770408" y="3959365"/>
            <a:ext cx="455789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Foto z warsztatów</a:t>
            </a:r>
            <a:endParaRPr lang="en-US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487" y="1913473"/>
            <a:ext cx="1137816" cy="188177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548" y="1917141"/>
            <a:ext cx="1319041" cy="18781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8834" y="1895685"/>
            <a:ext cx="1259492" cy="189956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0564" y="1895685"/>
            <a:ext cx="1259492" cy="18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62999"/>
      </p:ext>
    </p:extLst>
  </p:cSld>
  <p:clrMapOvr>
    <a:masterClrMapping/>
  </p:clrMapOvr>
</p:sld>
</file>

<file path=ppt/theme/theme1.xml><?xml version="1.0" encoding="utf-8"?>
<a:theme xmlns:a="http://schemas.openxmlformats.org/drawingml/2006/main" name="15_Office Theme">
  <a:themeElements>
    <a:clrScheme name="Custom 17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657A99"/>
      </a:accent1>
      <a:accent2>
        <a:srgbClr val="80A4BA"/>
      </a:accent2>
      <a:accent3>
        <a:srgbClr val="50C8FE"/>
      </a:accent3>
      <a:accent4>
        <a:srgbClr val="02A4EC"/>
      </a:accent4>
      <a:accent5>
        <a:srgbClr val="667B9A"/>
      </a:accent5>
      <a:accent6>
        <a:srgbClr val="51627B"/>
      </a:accent6>
      <a:hlink>
        <a:srgbClr val="69CFFE"/>
      </a:hlink>
      <a:folHlink>
        <a:srgbClr val="FFFF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Custom 17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657A99"/>
      </a:accent1>
      <a:accent2>
        <a:srgbClr val="80A4BA"/>
      </a:accent2>
      <a:accent3>
        <a:srgbClr val="50C8FE"/>
      </a:accent3>
      <a:accent4>
        <a:srgbClr val="02A4EC"/>
      </a:accent4>
      <a:accent5>
        <a:srgbClr val="667B9A"/>
      </a:accent5>
      <a:accent6>
        <a:srgbClr val="51627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7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657A99"/>
      </a:accent1>
      <a:accent2>
        <a:srgbClr val="80A4BA"/>
      </a:accent2>
      <a:accent3>
        <a:srgbClr val="50C8FE"/>
      </a:accent3>
      <a:accent4>
        <a:srgbClr val="02A4EC"/>
      </a:accent4>
      <a:accent5>
        <a:srgbClr val="667B9A"/>
      </a:accent5>
      <a:accent6>
        <a:srgbClr val="51627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ck of books design templat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yw pakietu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Другая 21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2300F6"/>
      </a:accent1>
      <a:accent2>
        <a:srgbClr val="FEAA02"/>
      </a:accent2>
      <a:accent3>
        <a:srgbClr val="00B0F0"/>
      </a:accent3>
      <a:accent4>
        <a:srgbClr val="FD0374"/>
      </a:accent4>
      <a:accent5>
        <a:srgbClr val="2300F6"/>
      </a:accent5>
      <a:accent6>
        <a:srgbClr val="FD0374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 slides</Template>
  <TotalTime>131</TotalTime>
  <Words>579</Words>
  <Application>Microsoft Office PowerPoint</Application>
  <PresentationFormat>Panoramiczny</PresentationFormat>
  <Paragraphs>134</Paragraphs>
  <Slides>18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5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34" baseType="lpstr">
      <vt:lpstr>A.C.M.E. Secret Agent</vt:lpstr>
      <vt:lpstr>Arial</vt:lpstr>
      <vt:lpstr>Arial Narrow</vt:lpstr>
      <vt:lpstr>Bookman Old Style</vt:lpstr>
      <vt:lpstr>Calibri</vt:lpstr>
      <vt:lpstr>Century Gothic</vt:lpstr>
      <vt:lpstr>Comic Sans MS</vt:lpstr>
      <vt:lpstr>Microsoft Sans Serif</vt:lpstr>
      <vt:lpstr>Times New Roman</vt:lpstr>
      <vt:lpstr>Wingdings</vt:lpstr>
      <vt:lpstr>15_Office Theme</vt:lpstr>
      <vt:lpstr>Motyw pakietu Office</vt:lpstr>
      <vt:lpstr>1_Office Theme</vt:lpstr>
      <vt:lpstr>Stack of books design template</vt:lpstr>
      <vt:lpstr>2_Office Theme</vt:lpstr>
      <vt:lpstr>CorelDRAW Home &amp; Students</vt:lpstr>
      <vt:lpstr>Sieć Współpracy i Samokształcenia Nauczycieli Wychowania Przedszkolnego w 2019 roku</vt:lpstr>
      <vt:lpstr>Sieć wychowania przedszkolnego tworzyło 17 pełnych pomysłów, twórczości i radości nauczycielek z przedszkoli  nr 148, 144 oraz nr 1 i koordynatorka.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 UCZESTNICZKI ZDOBYŁY WIEDZĘ I UMIEJĘTNOŚCI W ZAKRESIE  RADZENIA SOBIE Z AGRESJĄ DZIECIĘCĄ </vt:lpstr>
      <vt:lpstr>  UCZESTNICZKI ZDOBYŁY WIEDZĘ I UMIEJĘTNOŚCI W ZAKRESIE  RADZENIA SOBIE Z AGRESJĄ DZIECIĘCĄ </vt:lpstr>
      <vt:lpstr>ROZWIĄZANIA I POMYSŁY  WYNIESIONE Z SIECI WDRAŻANE PRZEZ UCZESTNICZKI WE WŁASNEJ PRACY</vt:lpstr>
      <vt:lpstr>NAJMOCNIEJSZE STRONY PRACY SIECI</vt:lpstr>
      <vt:lpstr>WARTOŚCI DODANE ZWIĄZANE Z UDZIAŁEM W PRACACH SIECI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Sieć Współpracy i Samokształcenia Nauczycieli Wychowania Przedszkolnego w 2019 roku</dc:title>
  <dc:creator>AL</dc:creator>
  <cp:lastModifiedBy>Wspomaganie PPP2</cp:lastModifiedBy>
  <cp:revision>111</cp:revision>
  <dcterms:created xsi:type="dcterms:W3CDTF">2020-01-01T17:00:45Z</dcterms:created>
  <dcterms:modified xsi:type="dcterms:W3CDTF">2020-01-24T12:18:06Z</dcterms:modified>
</cp:coreProperties>
</file>